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1" autoAdjust="0"/>
    <p:restoredTop sz="85781" autoAdjust="0"/>
  </p:normalViewPr>
  <p:slideViewPr>
    <p:cSldViewPr snapToGrid="0">
      <p:cViewPr varScale="1">
        <p:scale>
          <a:sx n="98" d="100"/>
          <a:sy n="98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82B71-0428-464F-BD43-510246410FCF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7E28D-E5E8-41F7-AA44-DA970DB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5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7E28D-E5E8-41F7-AA44-DA970DBFD0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56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Addendums</a:t>
            </a:r>
          </a:p>
          <a:p>
            <a:r>
              <a:rPr lang="en-US" dirty="0"/>
              <a:t>	Resources indemnification in request</a:t>
            </a:r>
          </a:p>
          <a:p>
            <a:r>
              <a:rPr lang="en-US" dirty="0"/>
              <a:t>		Resources are identified in the requests are separated from the representation returned.</a:t>
            </a:r>
          </a:p>
          <a:p>
            <a:r>
              <a:rPr lang="en-US" dirty="0"/>
              <a:t>	Resource manipulation</a:t>
            </a:r>
          </a:p>
          <a:p>
            <a:r>
              <a:rPr lang="en-US" dirty="0"/>
              <a:t>		Clients receive enough information to modify the state of the resource.</a:t>
            </a:r>
          </a:p>
          <a:p>
            <a:r>
              <a:rPr lang="en-US" dirty="0"/>
              <a:t>	self-descriptive messages</a:t>
            </a:r>
          </a:p>
          <a:p>
            <a:r>
              <a:rPr lang="en-US" dirty="0"/>
              <a:t>		Each message returned to the client must have enough information to be able to process the information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Hypermedia</a:t>
            </a:r>
          </a:p>
          <a:p>
            <a:r>
              <a:rPr lang="en-US" dirty="0"/>
              <a:t>		After accessing a resource, the client </a:t>
            </a:r>
            <a:r>
              <a:rPr lang="en-US" dirty="0" err="1"/>
              <a:t>sould</a:t>
            </a:r>
            <a:r>
              <a:rPr lang="en-US" dirty="0"/>
              <a:t> be able to discover through hyperlinks all other actions that are currently available.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7E28D-E5E8-41F7-AA44-DA970DBFD0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HaaS</a:t>
            </a:r>
            <a:r>
              <a:rPr lang="en-US" dirty="0"/>
              <a:t> -&gt; Hardware as a Solution</a:t>
            </a:r>
          </a:p>
          <a:p>
            <a:r>
              <a:rPr lang="en-US" dirty="0"/>
              <a:t>Software as a Solution</a:t>
            </a:r>
          </a:p>
          <a:p>
            <a:r>
              <a:rPr lang="en-US" dirty="0" err="1"/>
              <a:t>SalesForce</a:t>
            </a:r>
            <a:r>
              <a:rPr lang="en-US" dirty="0"/>
              <a:t> -&gt; provides customer relation management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7E28D-E5E8-41F7-AA44-DA970DBFD0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2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SOAP wraps data into an envelope</a:t>
            </a:r>
          </a:p>
          <a:p>
            <a:r>
              <a:rPr lang="en-US" dirty="0"/>
              <a:t>	Envelope </a:t>
            </a:r>
          </a:p>
          <a:p>
            <a:r>
              <a:rPr lang="en-US" dirty="0"/>
              <a:t>		identifies the information as a SOAP message</a:t>
            </a:r>
          </a:p>
          <a:p>
            <a:r>
              <a:rPr lang="en-US" dirty="0"/>
              <a:t>	Body</a:t>
            </a:r>
          </a:p>
          <a:p>
            <a:r>
              <a:rPr lang="en-US" dirty="0"/>
              <a:t>		Is placed inside the envelope and contains message information in </a:t>
            </a:r>
            <a:r>
              <a:rPr lang="en-US"/>
              <a:t>XML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7E28D-E5E8-41F7-AA44-DA970DBFD0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37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8134-1B61-4820-9B95-F72B6F46F8AD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2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3508-EA70-48BC-880A-87DAEE60D529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939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3508-EA70-48BC-880A-87DAEE60D529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73448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3508-EA70-48BC-880A-87DAEE60D529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7992350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3508-EA70-48BC-880A-87DAEE60D529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28024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3508-EA70-48BC-880A-87DAEE60D529}" type="datetime1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35850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33508-EA70-48BC-880A-87DAEE60D529}" type="datetime1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4844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F8793-EECE-4334-A460-67D236716996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93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0B95-B32F-4297-9DA7-B782CCD4EEE5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4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E4F87-FAD8-4CBA-8279-CFE67D27160B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9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20A4B-1CDA-4535-832A-9B49FC37AFDE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AE1A1-C086-451F-BF16-E43BF23602B0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5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162A-D214-47F7-BC5F-E2B7FFA4920A}" type="datetime1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3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32938-EA2C-44FA-92CB-CBF0C1616EB6}" type="datetime1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C8567-1069-4F31-8C8F-91A244181DD2}" type="datetime1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1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DE20D-BE48-490B-9E6D-D69E50A1FBBC}" type="datetime1">
              <a:rPr lang="en-US" smtClean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1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0FB4A-796A-4840-BC0B-C6F73B55844B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Sources: Red Hat "What is an API"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1D33508-EA70-48BC-880A-87DAEE60D529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Sources: Red Hat "What is an API"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36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id="{38C7B8D8-5B9D-7AC5-5053-8479F5ACF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75" b="-1"/>
          <a:stretch/>
        </p:blipFill>
        <p:spPr>
          <a:xfrm>
            <a:off x="4105073" y="10"/>
            <a:ext cx="8086928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F3204-D274-3F6D-0EA7-530A004D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4064" y="1509366"/>
            <a:ext cx="4748453" cy="181077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800" dirty="0"/>
              <a:t>Application Program Interface(API)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E6A25-4763-9C03-EF2D-A92FEB273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342" y="4119232"/>
            <a:ext cx="1938048" cy="445976"/>
          </a:xfrm>
        </p:spPr>
        <p:txBody>
          <a:bodyPr>
            <a:normAutofit/>
          </a:bodyPr>
          <a:lstStyle/>
          <a:p>
            <a:r>
              <a:rPr lang="en-US" sz="2000" dirty="0"/>
              <a:t>By Ari Bannish </a:t>
            </a:r>
          </a:p>
        </p:txBody>
      </p:sp>
    </p:spTree>
    <p:extLst>
      <p:ext uri="{BB962C8B-B14F-4D97-AF65-F5344CB8AC3E}">
        <p14:creationId xmlns:p14="http://schemas.microsoft.com/office/powerpoint/2010/main" val="234653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5CCFD-A1EB-E8F3-6590-F031D598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Defining APIs</a:t>
            </a:r>
          </a:p>
        </p:txBody>
      </p:sp>
      <p:pic>
        <p:nvPicPr>
          <p:cNvPr id="6" name="Content Placeholder 5" descr="A picture containing outdoor, close&#10;&#10;Description automatically generated">
            <a:extLst>
              <a:ext uri="{FF2B5EF4-FFF2-40B4-BE49-F238E27FC236}">
                <a16:creationId xmlns:a16="http://schemas.microsoft.com/office/drawing/2014/main" id="{6968EA50-ED62-5209-63B0-0382EF95D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10422" y="609601"/>
            <a:ext cx="8052596" cy="538852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78DB7-AB3C-FF98-7C64-A71034255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399251"/>
            <a:ext cx="3438906" cy="3526061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900" dirty="0"/>
              <a:t>APIs define interactions  between two 	systems.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900" dirty="0"/>
              <a:t>Is an abstraction of a system.</a:t>
            </a:r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900" dirty="0"/>
              <a:t>An API sits on top of already built system without internal integration.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900" dirty="0"/>
              <a:t>An API is a contract</a:t>
            </a:r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900" dirty="0"/>
              <a:t>An API can be thought of as a contract of use. They define:</a:t>
            </a:r>
          </a:p>
          <a:p>
            <a:pPr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900" dirty="0"/>
              <a:t>The operations for use.</a:t>
            </a:r>
          </a:p>
          <a:p>
            <a:pPr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900" dirty="0"/>
              <a:t>Communication form to be used</a:t>
            </a:r>
          </a:p>
          <a:p>
            <a:pPr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900" dirty="0"/>
              <a:t>Data form to be used.</a:t>
            </a:r>
          </a:p>
          <a:p>
            <a:pPr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300" dirty="0"/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E6539E-1CF4-662A-5BFF-7B7A63BCC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4669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Source: RedHat.com "What is an API?"</a:t>
            </a:r>
          </a:p>
        </p:txBody>
      </p:sp>
    </p:spTree>
    <p:extLst>
      <p:ext uri="{BB962C8B-B14F-4D97-AF65-F5344CB8AC3E}">
        <p14:creationId xmlns:p14="http://schemas.microsoft.com/office/powerpoint/2010/main" val="2254824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139C-683E-A2A6-0431-B3FC496C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More API Theory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EE4A14-1F86-400E-AA97-B39A0DBF9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34437" y="609599"/>
            <a:ext cx="8013882" cy="53425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CFA14-DB62-80E1-A277-60920ADDD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3" y="2390862"/>
            <a:ext cx="3563343" cy="356132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Differing API Access Levels</a:t>
            </a:r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Private – Organization access only</a:t>
            </a:r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Protected – Access is shared with 	partners</a:t>
            </a:r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Public – Anyone can access the API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Data Forms</a:t>
            </a:r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XML – Extendable Markup Language</a:t>
            </a:r>
          </a:p>
          <a:p>
            <a:pPr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Data is tagged and contained within the tags.</a:t>
            </a:r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JSON – JavaScript Object Notation</a:t>
            </a:r>
          </a:p>
          <a:p>
            <a:pPr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Key value pairs are used to represent data.</a:t>
            </a:r>
          </a:p>
          <a:p>
            <a:pPr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YAML – Yet Another Markup Language</a:t>
            </a:r>
          </a:p>
          <a:p>
            <a:pPr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Like JSON except whitespace matters.</a:t>
            </a:r>
          </a:p>
          <a:p>
            <a:pPr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00" dirty="0"/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00" dirty="0"/>
          </a:p>
          <a:p>
            <a:pPr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52BAD6-E29D-D1A9-84DD-B45EE4AE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23914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Source: RedHat.com "What is an API?“</a:t>
            </a:r>
          </a:p>
        </p:txBody>
      </p:sp>
    </p:spTree>
    <p:extLst>
      <p:ext uri="{BB962C8B-B14F-4D97-AF65-F5344CB8AC3E}">
        <p14:creationId xmlns:p14="http://schemas.microsoft.com/office/powerpoint/2010/main" val="2717766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EF9C-23D5-1B65-0156-6BCE3D180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969767"/>
          </a:xfrm>
        </p:spPr>
        <p:txBody>
          <a:bodyPr/>
          <a:lstStyle/>
          <a:p>
            <a:r>
              <a:rPr lang="en-US" dirty="0"/>
              <a:t>Remote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7C83E-8DEF-D94E-AC63-CC767D174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058125"/>
            <a:ext cx="4312109" cy="34538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SOAP (Simple Object Access Protocol)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CD46C-7034-7C54-446A-658C25EC4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2454690"/>
            <a:ext cx="4177885" cy="33702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Representation</a:t>
            </a:r>
          </a:p>
          <a:p>
            <a:pPr lvl="1"/>
            <a:r>
              <a:rPr lang="en-US" dirty="0"/>
              <a:t>XML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HTTP(S) or SMTP</a:t>
            </a:r>
          </a:p>
          <a:p>
            <a:r>
              <a:rPr lang="en-US" dirty="0"/>
              <a:t>Defines a protocol</a:t>
            </a:r>
          </a:p>
          <a:p>
            <a:pPr lvl="1"/>
            <a:r>
              <a:rPr lang="en-US" dirty="0"/>
              <a:t>A series of steps taken for communication.</a:t>
            </a:r>
          </a:p>
          <a:p>
            <a:pPr lvl="2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17E6B-F31B-1564-DB23-711C367A21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058125"/>
            <a:ext cx="4006079" cy="338258"/>
          </a:xfrm>
        </p:spPr>
        <p:txBody>
          <a:bodyPr>
            <a:noAutofit/>
          </a:bodyPr>
          <a:lstStyle/>
          <a:p>
            <a:r>
              <a:rPr lang="en-US" sz="1800" dirty="0"/>
              <a:t>REST (</a:t>
            </a:r>
            <a:r>
              <a:rPr lang="en-US" sz="1800" dirty="0">
                <a:latin typeface="RedHatText"/>
              </a:rPr>
              <a:t> Representational Sate Transfer)</a:t>
            </a: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960026-0456-FCAA-FD1A-6B8A887DD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2454690"/>
            <a:ext cx="5138592" cy="33702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Representation</a:t>
            </a:r>
          </a:p>
          <a:p>
            <a:pPr lvl="1"/>
            <a:r>
              <a:rPr lang="en-US" dirty="0"/>
              <a:t>JSON</a:t>
            </a:r>
          </a:p>
          <a:p>
            <a:r>
              <a:rPr lang="en-US" dirty="0"/>
              <a:t>Communication</a:t>
            </a:r>
          </a:p>
          <a:p>
            <a:pPr lvl="1"/>
            <a:r>
              <a:rPr lang="en-US" dirty="0"/>
              <a:t>HTTP or HTTPS</a:t>
            </a:r>
          </a:p>
          <a:p>
            <a:r>
              <a:rPr lang="en-US" dirty="0"/>
              <a:t>Defines </a:t>
            </a:r>
            <a:r>
              <a:rPr lang="en-US" b="0" i="0" dirty="0">
                <a:effectLst/>
                <a:latin typeface="Neue Haas Grotesk Text Pro (Body)"/>
              </a:rPr>
              <a:t>architectural constraints</a:t>
            </a:r>
          </a:p>
          <a:p>
            <a:pPr lvl="1"/>
            <a:r>
              <a:rPr lang="en-US" dirty="0"/>
              <a:t>Defines 8 constraints</a:t>
            </a:r>
          </a:p>
          <a:p>
            <a:pPr lvl="2"/>
            <a:r>
              <a:rPr lang="en-US" dirty="0"/>
              <a:t>Client-server model</a:t>
            </a:r>
          </a:p>
          <a:p>
            <a:pPr lvl="2"/>
            <a:r>
              <a:rPr lang="en-US" dirty="0"/>
              <a:t>Stateless</a:t>
            </a:r>
          </a:p>
          <a:p>
            <a:pPr lvl="2"/>
            <a:r>
              <a:rPr lang="en-US" dirty="0"/>
              <a:t>Cacheable</a:t>
            </a:r>
          </a:p>
          <a:p>
            <a:pPr lvl="2"/>
            <a:r>
              <a:rPr lang="en-US" dirty="0"/>
              <a:t>Layered</a:t>
            </a:r>
          </a:p>
          <a:p>
            <a:pPr lvl="2"/>
            <a:r>
              <a:rPr lang="en-US" dirty="0"/>
              <a:t>Uniform interface – 4 addendums 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091C6-CCA3-B75C-4471-D1E3A9C6C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15209"/>
            <a:ext cx="2408245" cy="365125"/>
          </a:xfrm>
        </p:spPr>
        <p:txBody>
          <a:bodyPr/>
          <a:lstStyle/>
          <a:p>
            <a:r>
              <a:rPr lang="en-US" dirty="0"/>
              <a:t>Source: RedHat.com "What is an API?"</a:t>
            </a:r>
          </a:p>
        </p:txBody>
      </p:sp>
    </p:spTree>
    <p:extLst>
      <p:ext uri="{BB962C8B-B14F-4D97-AF65-F5344CB8AC3E}">
        <p14:creationId xmlns:p14="http://schemas.microsoft.com/office/powerpoint/2010/main" val="335277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410F3E-910B-71B9-3AA2-D81F9D241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2" r="10162"/>
          <a:stretch/>
        </p:blipFill>
        <p:spPr>
          <a:xfrm>
            <a:off x="3523488" y="335560"/>
            <a:ext cx="8170765" cy="60801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CCEF4B-7EAA-D66C-C40F-D231FE46B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37483"/>
            <a:ext cx="3438144" cy="44881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dirty="0"/>
              <a:t>REST API Demo</a:t>
            </a:r>
          </a:p>
        </p:txBody>
      </p:sp>
    </p:spTree>
    <p:extLst>
      <p:ext uri="{BB962C8B-B14F-4D97-AF65-F5344CB8AC3E}">
        <p14:creationId xmlns:p14="http://schemas.microsoft.com/office/powerpoint/2010/main" val="4054067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B87B9-1390-C435-6112-656EA83A8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0D9B6-CFCE-D30D-1E8E-A9B4F8E08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8"/>
            <a:ext cx="5060497" cy="46197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Access Security</a:t>
            </a:r>
          </a:p>
          <a:p>
            <a:pPr lvl="1"/>
            <a:r>
              <a:rPr lang="en-US" dirty="0"/>
              <a:t>Databases, and internal systems are not exposed.</a:t>
            </a:r>
          </a:p>
          <a:p>
            <a:r>
              <a:rPr lang="en-US" dirty="0"/>
              <a:t>Abstraction</a:t>
            </a:r>
          </a:p>
          <a:p>
            <a:pPr lvl="1"/>
            <a:r>
              <a:rPr lang="en-US" dirty="0"/>
              <a:t>Application doesn’t need to be modified. Rather a second layer performs the work.</a:t>
            </a:r>
          </a:p>
          <a:p>
            <a:r>
              <a:rPr lang="en-US" dirty="0"/>
              <a:t>Redundancy</a:t>
            </a:r>
          </a:p>
          <a:p>
            <a:pPr lvl="1"/>
            <a:r>
              <a:rPr lang="en-US" dirty="0"/>
              <a:t>If an API host fails, then the backend system stays in operation.</a:t>
            </a:r>
          </a:p>
          <a:p>
            <a:r>
              <a:rPr lang="en-US" dirty="0"/>
              <a:t>High Availability</a:t>
            </a:r>
          </a:p>
          <a:p>
            <a:pPr lvl="1"/>
            <a:r>
              <a:rPr lang="en-US" dirty="0"/>
              <a:t>APIs can perform load balancing, offering up higher availability.</a:t>
            </a:r>
          </a:p>
          <a:p>
            <a:r>
              <a:rPr lang="en-US" dirty="0"/>
              <a:t>Scalable</a:t>
            </a:r>
          </a:p>
          <a:p>
            <a:pPr lvl="1"/>
            <a:r>
              <a:rPr lang="en-US" dirty="0"/>
              <a:t>Small applications can be scaled to enterprise size.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CCD0B-C959-C233-1B6C-FF922737B7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in development</a:t>
            </a:r>
          </a:p>
          <a:p>
            <a:pPr lvl="1"/>
            <a:r>
              <a:rPr lang="en-US" dirty="0"/>
              <a:t>SOAP</a:t>
            </a:r>
          </a:p>
          <a:p>
            <a:pPr lvl="2"/>
            <a:r>
              <a:rPr lang="en-US" dirty="0" err="1"/>
              <a:t>SalesForce</a:t>
            </a:r>
            <a:r>
              <a:rPr lang="en-US" dirty="0"/>
              <a:t> – complete control</a:t>
            </a:r>
          </a:p>
          <a:p>
            <a:pPr lvl="2"/>
            <a:r>
              <a:rPr lang="en-US" dirty="0"/>
              <a:t>IBM – product management</a:t>
            </a:r>
          </a:p>
          <a:p>
            <a:pPr lvl="2"/>
            <a:r>
              <a:rPr lang="en-US" dirty="0"/>
              <a:t>AWS API Gateway – provides </a:t>
            </a:r>
            <a:r>
              <a:rPr lang="en-US" dirty="0" err="1"/>
              <a:t>HaaS</a:t>
            </a:r>
            <a:r>
              <a:rPr lang="en-US" dirty="0"/>
              <a:t> control &amp; SaaS control</a:t>
            </a:r>
          </a:p>
          <a:p>
            <a:pPr lvl="1"/>
            <a:r>
              <a:rPr lang="en-US" dirty="0"/>
              <a:t>REST API</a:t>
            </a:r>
          </a:p>
          <a:p>
            <a:pPr lvl="2"/>
            <a:r>
              <a:rPr lang="en-US" dirty="0"/>
              <a:t>YouTube – information lookup</a:t>
            </a:r>
          </a:p>
          <a:p>
            <a:pPr lvl="2"/>
            <a:r>
              <a:rPr lang="en-US" dirty="0"/>
              <a:t>VMWare – complete control</a:t>
            </a:r>
          </a:p>
          <a:p>
            <a:pPr lvl="2"/>
            <a:r>
              <a:rPr lang="en-US" dirty="0"/>
              <a:t>AWS API Gateway – provides </a:t>
            </a:r>
            <a:r>
              <a:rPr lang="en-US" dirty="0" err="1"/>
              <a:t>HaaS</a:t>
            </a:r>
            <a:r>
              <a:rPr lang="en-US" dirty="0"/>
              <a:t> control &amp; SaaS control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32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FB15-0E97-11AB-389A-E7531897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70458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861</TotalTime>
  <Words>499</Words>
  <Application>Microsoft Office PowerPoint</Application>
  <PresentationFormat>Widescreen</PresentationFormat>
  <Paragraphs>97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Calisto MT</vt:lpstr>
      <vt:lpstr>Neue Haas Grotesk Text Pro (Body)</vt:lpstr>
      <vt:lpstr>RedHatText</vt:lpstr>
      <vt:lpstr>Wingdings 2</vt:lpstr>
      <vt:lpstr>Slate</vt:lpstr>
      <vt:lpstr>Application Program Interface(API)</vt:lpstr>
      <vt:lpstr>Defining APIs</vt:lpstr>
      <vt:lpstr>More API Theory</vt:lpstr>
      <vt:lpstr>Remote APIs</vt:lpstr>
      <vt:lpstr>REST API Demo</vt:lpstr>
      <vt:lpstr>Why is this important ?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Bannish, Ari B.</dc:creator>
  <cp:lastModifiedBy>Bannish, Ari B.</cp:lastModifiedBy>
  <cp:revision>3</cp:revision>
  <dcterms:created xsi:type="dcterms:W3CDTF">2023-02-23T17:10:02Z</dcterms:created>
  <dcterms:modified xsi:type="dcterms:W3CDTF">2023-02-24T07:31:30Z</dcterms:modified>
</cp:coreProperties>
</file>